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png" ContentType="image/png"/>
  <Default Extension="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08f95100dbf74523" /><Relationship Type="http://schemas.openxmlformats.org/package/2006/relationships/metadata/core-properties" Target="/docProps/core.xml" Id="R6234e8ecccbf4539" /><Relationship Type="http://schemas.openxmlformats.org/officeDocument/2006/relationships/extended-properties" Target="/docProps/app.xml" Id="Rb29b388d9c1b4fa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theme" Target="/ppt/theme/theme1.xml" Id="rId2" /><Relationship Type="http://schemas.openxmlformats.org/officeDocument/2006/relationships/slide" Target="/ppt/slides/slide1.xml" Id="rId3" /><Relationship Type="http://schemas.openxmlformats.org/officeDocument/2006/relationships/slide" Target="/ppt/slides/slide2.xml" Id="rId4" /><Relationship Type="http://schemas.openxmlformats.org/officeDocument/2006/relationships/slide" Target="/ppt/slides/slide3.xml" Id="rId5" /><Relationship Type="http://schemas.openxmlformats.org/officeDocument/2006/relationships/slide" Target="/ppt/slides/slide4.xml" Id="rId6" /><Relationship Type="http://schemas.openxmlformats.org/officeDocument/2006/relationships/slide" Target="/ppt/slides/slide5.xml" Id="rId7" /><Relationship Type="http://schemas.openxmlformats.org/officeDocument/2006/relationships/slide" Target="/ppt/slides/slide6.xml" Id="rId8" /><Relationship Type="http://schemas.openxmlformats.org/officeDocument/2006/relationships/slide" Target="/ppt/slides/slide7.xml" Id="rId9" /><Relationship Type="http://schemas.openxmlformats.org/officeDocument/2006/relationships/slide" Target="/ppt/slides/slide8.xml" Id="rId10" /><Relationship Type="http://schemas.openxmlformats.org/officeDocument/2006/relationships/slide" Target="/ppt/slides/slide9.xml" Id="rId11" /><Relationship Type="http://schemas.openxmlformats.org/officeDocument/2006/relationships/slide" Target="/ppt/slides/slide10.xml" Id="rId12" /><Relationship Type="http://schemas.openxmlformats.org/officeDocument/2006/relationships/slide" Target="/ppt/slides/slide11.xml" Id="rId13" /><Relationship Type="http://schemas.openxmlformats.org/officeDocument/2006/relationships/slide" Target="/ppt/slides/slide12.xml" Id="rId14" /><Relationship Type="http://schemas.openxmlformats.org/officeDocument/2006/relationships/slide" Target="/ppt/slides/slide13.xml" Id="rId15" /><Relationship Type="http://schemas.openxmlformats.org/officeDocument/2006/relationships/tableStyles" Target="/ppt/tableStyles.xml" Id="rId16" /><Relationship Type="http://schemas.openxmlformats.org/officeDocument/2006/relationships/presProps" Target="/ppt/presProps.xml" Id="rId17" /><Relationship Type="http://schemas.openxmlformats.org/officeDocument/2006/relationships/viewProps" Target="/ppt/viewProps.xml" Id="rId18" /></Relationships>
</file>

<file path=ppt/media/image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44487A-081D-2E44-83F9-7AAB19977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9BEA87E-3DF1-B047-AFA1-E3BA81ED8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 altLang="zh-CN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8F5857-93A3-FA4C-BB3D-0250DA36BF9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E942EB29-E8B8-4691-B6CB-3AD1CFB2D6B5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39C47E-09F4-B443-ADF9-87169921702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0100F1-E0ED-E440-A677-C4FC734F55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672BCDE1-5B3D-4052-99DB-9EE7DB6FE13C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65666082"/>
      </p:ext>
    </p:extLst>
  </p:cSld>
  <p:clrMapOvr>
    <a:masterClrMapping/>
  </p:clrMapOvr>
</p:sldLayout>
</file>

<file path=ppt/slideLayouts/slideLayout10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048650-CFBD-AF46-91D1-C4A0920F0C3C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A9AE36-6965-0747-B8C4-B0ACDBB56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7C3A24-932E-614D-8003-63C2243DE413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A1D14216-2037-42EF-9967-7FDC466B225F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BFF162-5D60-B64A-A720-F08D3BA9D38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79EB36-EA6E-2745-9D37-96E43E11D0D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EA31DB73-361C-45A3-8134-C17EFFDAB71F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77294816"/>
      </p:ext>
    </p:extLst>
  </p:cSld>
  <p:clrMapOvr>
    <a:masterClrMapping/>
  </p:clrMapOvr>
</p:sldLayout>
</file>

<file path=ppt/slideLayouts/slideLayout11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99D4C0-C66E-E144-A639-EFF9DD4C7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89A39F-9BF5-1D4D-88B5-FEBF281D4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F5E92B-164A-5F46-B95A-5AC5EFFD6A1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4AA600EB-CD44-4F5E-88B5-BD995AB6D46D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FC08E4-2DD1-9D4D-BA8E-AEA6E7271E2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AD9A81-EF7B-E543-BC77-96982945FF9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9CF6899C-7C3E-4B79-8A48-49A04FAD8025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14934789"/>
      </p:ext>
    </p:extLst>
  </p:cSld>
  <p:clrMapOvr>
    <a:masterClrMapping/>
  </p:clrMapOvr>
</p:sldLayout>
</file>

<file path=ppt/slideLayouts/slideLayout2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C679B-6C9D-1A4F-91D3-E00774F4C65E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5B4190-F12C-3841-A9E2-53B5620E45AB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7094C1-7AB0-8D41-990D-52097AD241C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F66E2DB0-0F71-41BC-B11F-18BFD5DB183E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F30CEB-C816-654D-B93D-EDD98F14077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336DA2-E044-CD49-B80E-682AA496AE2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DAFC99B0-CE44-4752-9145-967412E6039F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61174248"/>
      </p:ext>
    </p:extLst>
  </p:cSld>
  <p:clrMapOvr>
    <a:masterClrMapping/>
  </p:clrMapOvr>
</p:sldLayout>
</file>

<file path=ppt/slideLayouts/slideLayout3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57E95-7D27-1C49-A3F5-199C58E90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389FA1-91CE-7849-AF92-434621601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E3D7A6-EF95-2745-B76F-0FD2674B4606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3FAE1B52-7836-4722-8216-DD4532D3A170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588057-1B6A-EA43-B3F9-19A8EABA7136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25E2-6D24-2F45-A83C-9EE6D6FFC3A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372BFFD5-D776-4558-94E0-CD1B26D25AA8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15195652"/>
      </p:ext>
    </p:extLst>
  </p:cSld>
  <p:clrMapOvr>
    <a:masterClrMapping/>
  </p:clrMapOvr>
</p:sldLayout>
</file>

<file path=ppt/slideLayouts/slideLayout4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AA3425-579E-C840-853E-14DF98B93DC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A7C4D4-D1BA-C94D-9B41-841BD16C7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6B57206-25E1-A449-BBAE-4C8B47B38BB5}"/>
              </a:ext>
            </a:extLst>
          </p:cNvPr>
          <p:cNvSpPr>
            <a:spLocks noGrp="1"/>
          </p:cNvSpPr>
          <p:nvPr>
            <p:ph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70AC82-E6A3-0D41-902E-F88C0E3F1C04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79A5E41C-213E-4D95-A9CA-80582EA90027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668323-02C9-014E-AA3A-1276E966177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5EA1DC-6E30-9E47-A0C0-40B7734083E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E1B57081-F39E-4931-929A-B53F41A9752D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33315551"/>
      </p:ext>
    </p:extLst>
  </p:cSld>
  <p:clrMapOvr>
    <a:masterClrMapping/>
  </p:clrMapOvr>
</p:sldLayout>
</file>

<file path=ppt/slideLayouts/slideLayout5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13C2D9-70CF-AE47-973D-07ADF7FD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DB7B89-F14C-7A49-B8B3-8C454283F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AC7E28-0C90-754F-BEFF-7D70DA9E3FAB}"/>
              </a:ext>
            </a:extLst>
          </p:cNvPr>
          <p:cNvSpPr>
            <a:spLocks noGrp="1"/>
          </p:cNvSpPr>
          <p:nvPr>
            <p:ph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D2F5466-FDDD-D94A-8586-9EA47BF9F3C9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E50A45-8E76-B148-A3C8-38B2A83A5E42}"/>
              </a:ext>
            </a:extLst>
          </p:cNvPr>
          <p:cNvSpPr>
            <a:spLocks noGrp="1"/>
          </p:cNvSpPr>
          <p:nvPr>
            <p:ph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2559B8B-7CFA-914E-97A6-F6F2B52122EE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A06016F1-120C-4D65-AE79-8157D4B179A6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6085F1-4769-3C4C-9616-DD268FC1192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A3F1514-1019-E74C-94BD-322CF185208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10575AC7-33BC-4CF1-8739-C8D4F604B9E3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817388483"/>
      </p:ext>
    </p:extLst>
  </p:cSld>
  <p:clrMapOvr>
    <a:masterClrMapping/>
  </p:clrMapOvr>
</p:sldLayout>
</file>

<file path=ppt/slideLayouts/slideLayout6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8D611-DA8F-CB46-9468-B99CEDE1164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3FD1E67-8DA0-244B-ADA5-CF2584F03EE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974D6E3D-9698-4F9F-8A35-9EDD4A082FFC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2E9CC0-740A-154A-8391-EFE97104BE1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3A0B70-5486-0A46-97CB-A673E1A42FC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2E33AD0B-7249-45E0-9D52-29A157489AD9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72407705"/>
      </p:ext>
    </p:extLst>
  </p:cSld>
  <p:clrMapOvr>
    <a:masterClrMapping/>
  </p:clrMapOvr>
</p:sldLayout>
</file>

<file path=ppt/slideLayouts/slideLayout7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115269-0520-AE46-AAB6-4BD45C4FCEB5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86E0E228-837B-4A32-95FB-B7364358E97B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99CDE99-CC14-2043-965E-BF190BAACB6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F54362-FD32-EB4E-8237-5C130D6DEA6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3A771BA1-B593-4E85-AC32-4003DADC1E2F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06553922"/>
      </p:ext>
    </p:extLst>
  </p:cSld>
  <p:clrMapOvr>
    <a:masterClrMapping/>
  </p:clrMapOvr>
</p:sldLayout>
</file>

<file path=ppt/slideLayouts/slideLayout8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2B06BB-050B-5844-9E7A-4D218983F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DCCFDF-F05A-3942-9ED3-EDEE30D01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363FA1-71A8-934E-88A2-98C401B3BCF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C4C7F2-1223-684C-9465-DA0BD9B3C865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F204A851-C5CF-42D0-9880-8D76E7EDF5A4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988212-DC80-704A-B549-9455F8BDDA3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61C346-8CD6-534A-945A-98A46B48546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06813808-4329-4858-B295-25256CB1D078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1294950"/>
      </p:ext>
    </p:extLst>
  </p:cSld>
  <p:clrMapOvr>
    <a:masterClrMapping/>
  </p:clrMapOvr>
</p:sldLayout>
</file>

<file path=ppt/slideLayouts/slideLayout9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D036A8-8961-964B-BA0F-1536417E8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8A46E43-E6BC-FE48-A178-496D3BEF26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 alt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6C771C-5A76-FD42-AD50-338B2DFC4CB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18927A-34C1-8447-BFD2-41E82FAE7C6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2335E563-FD6B-4F50-9085-6D5CF09FAA9E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453D19-631C-5448-974D-FE77B7D42EF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BBBB8E-BBC0-E34C-BC1C-F1E4E312FBB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A8B9A236-5017-4C02-92C5-B613C107E928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09994174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11.xml" Id="rId11" /><Relationship Type="http://schemas.openxmlformats.org/officeDocument/2006/relationships/theme" Target="/ppt/theme/theme1.xml" Id="rId1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2FE83B-5215-6D4C-8B3A-C6713C845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FEA994-759E-EE4A-92A4-9609BDE2D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88A8D9-1050-2F46-ABBF-2D3000A4FFC8}"/>
              </a:ext>
            </a:extLst>
          </p:cNvPr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6A764C-272A-4B44-A763-CF23C50CDFEA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47537B-5185-BD49-952F-0A3EADC5038E}"/>
              </a:ext>
            </a:extLst>
          </p:cNvPr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444CE1-BE18-CE4C-9363-7F874182ECB7}"/>
              </a:ext>
            </a:extLst>
          </p:cNvPr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87DCC-A65D-4D58-92F8-141750539C41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21173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lvl="0" algn="l" defTabSz="914400">
        <a:lnSpc>
          <a:spcPct val="13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/>
          <a:ea typeface="微软雅黑"/>
        </a:defRPr>
      </a:lvl1pPr>
    </p:titleStyle>
    <p:bodyStyle>
      <a:lvl1pPr marL="228600" lvl="0" indent="-228600" algn="l" defTabSz="914400">
        <a:lnSpc>
          <a:spcPct val="13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微软雅黑"/>
          <a:ea typeface="微软雅黑"/>
        </a:defRPr>
      </a:lvl1pPr>
      <a:lvl2pPr marL="685800" lvl="1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微软雅黑"/>
          <a:ea typeface="微软雅黑"/>
        </a:defRPr>
      </a:lvl2pPr>
      <a:lvl3pPr marL="1143000" lvl="2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微软雅黑"/>
          <a:ea typeface="微软雅黑"/>
        </a:defRPr>
      </a:lvl3pPr>
      <a:lvl4pPr marL="1600200" lvl="3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4pPr>
      <a:lvl5pPr marL="2057400" lvl="4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5pPr>
      <a:lvl6pPr marL="2514600" lvl="5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6pPr>
      <a:lvl7pPr marL="2971800" lvl="6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7pPr>
      <a:lvl8pPr marL="3429000" lvl="7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8pPr>
      <a:lvl9pPr marL="3886200" lvl="8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9pPr>
    </p:bodyStyle>
    <p:otherStyle>
      <a:lvl1pPr marL="0" lvl="0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1pPr>
      <a:lvl2pPr marL="457200" lvl="1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2pPr>
      <a:lvl3pPr marL="914400" lvl="2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3pPr>
      <a:lvl4pPr marL="1371600" lvl="3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4pPr>
      <a:lvl5pPr marL="1828800" lvl="4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5pPr>
      <a:lvl6pPr marL="2286000" lvl="5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6pPr>
      <a:lvl7pPr marL="2743200" lvl="6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7pPr>
      <a:lvl8pPr marL="3200400" lvl="7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8pPr>
      <a:lvl9pPr marL="3657600" lvl="8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4.png" Id="rId2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5.png" Id="rId2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6.png" Id="rId2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.png" Id="rId2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2.png" Id="rId2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3.png" Id="rId2" /></Relationships>
</file>

<file path=ppt/slides/slide1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EA6572-A29F-8445-A830-714B240AC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solidFill>
                  <a:srgbClr val="222226"/>
                </a:solidFill>
                <a:highlight>
                  <a:srgbClr val="FFFFFF"/>
                </a:highlight>
                <a:latin typeface="PingFang SC"/>
                <a:ea typeface="PingFang SC"/>
              </a:rPr>
              <a:t>Kakarot </a:t>
            </a:r>
            <a:r>
              <a:rPr lang="zh-CN" altLang="zh-CN" b="1">
                <a:solidFill>
                  <a:srgbClr val="222226"/>
                </a:solidFill>
                <a:highlight>
                  <a:srgbClr val="FFFFFF"/>
                </a:highlight>
                <a:latin typeface="PingFang SC"/>
                <a:ea typeface="PingFang SC"/>
              </a:rPr>
              <a:t>卡卡罗特：</a:t>
            </a:r>
            <a:r>
              <a:rPr lang="en-US" altLang="en-US" b="1">
                <a:solidFill>
                  <a:srgbClr val="222226"/>
                </a:solidFill>
                <a:highlight>
                  <a:srgbClr val="FFFFFF"/>
                </a:highlight>
                <a:latin typeface="PingFang SC"/>
                <a:ea typeface="PingFang SC"/>
              </a:rPr>
              <a:t>Starknet </a:t>
            </a:r>
            <a:r>
              <a:rPr lang="zh-CN" altLang="zh-CN" b="1">
                <a:solidFill>
                  <a:srgbClr val="222226"/>
                </a:solidFill>
                <a:highlight>
                  <a:srgbClr val="FFFFFF"/>
                </a:highlight>
                <a:latin typeface="PingFang SC"/>
                <a:ea typeface="PingFang SC"/>
              </a:rPr>
              <a:t>上的</a:t>
            </a:r>
            <a:r>
              <a:rPr lang="en-US" altLang="en-US" b="1">
                <a:solidFill>
                  <a:srgbClr val="222226"/>
                </a:solidFill>
                <a:highlight>
                  <a:srgbClr val="FFFFFF"/>
                </a:highlight>
                <a:latin typeface="PingFang SC"/>
                <a:ea typeface="PingFang SC"/>
              </a:rPr>
              <a:t> ZK-EVM</a:t>
            </a:r>
            <a:endParaRPr lang="zh-CN" altLang="zh-CN"/>
          </a:p>
        </p:txBody>
      </p:sp>
      <p:sp>
        <p:nvSpPr>
          <p:cNvPr id="3" name=""/>
          <p:cNvSpPr txBox="1"/>
          <p:nvPr/>
        </p:nvSpPr>
        <p:spPr>
          <a:xfrm rot="0" flipH="0" flipV="0">
            <a:off x="2161134" y="4293454"/>
            <a:ext cx="8712200" cy="116205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lvl="0"/>
            <a:r>
              <a:rPr lang="zh-CN" altLang="zh-CN"/>
              <a:t>参考：</a:t>
            </a:r>
          </a:p>
          <a:p>
            <a:pPr lvl="0"/>
            <a:r>
              <a:rPr lang="en-US" altLang="en-US"/>
              <a:t>https://www.panewslab.com/zh/articledetails/o211e2kv.html
https://www.techflowpost.com/article/detail_12083.html</a:t>
            </a:r>
          </a:p>
        </p:txBody>
      </p:sp>
    </p:spTree>
    <p:extLst>
      <p:ext uri="{BB962C8B-B14F-4D97-AF65-F5344CB8AC3E}">
        <p14:creationId xmlns:p14="http://schemas.microsoft.com/office/powerpoint/2010/main" val="1316008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algn="l"/>
            <a:r>
              <a:rPr lang="zh-CN" altLang="zh-CN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kakarot 协议由五个主要的组件组成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30512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349758" lvl="0" algn="l">
              <a:buFont typeface="Arial" charset="0"/>
              <a:buChar char="•"/>
            </a:pPr>
            <a:r>
              <a:rPr lang="zh-CN" altLang="zh-CN" sz="18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Kakarot (Core)：负责执行以太坊形式的交易，同时为以太坊用户提供对应的 Starknet 账户</a:t>
            </a:r>
            <a:endParaRPr/>
          </a:p>
          <a:p>
            <a:pPr marL="349758" lvl="0" algn="l">
              <a:buFont typeface="Arial" charset="0"/>
              <a:buChar char="•"/>
            </a:pPr>
            <a:r>
              <a:rPr lang="zh-CN" altLang="zh-CN" sz="18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Contract Accounts：以太坊意义上的 CA，负责存储合约的字节码、合约中变量状态</a:t>
            </a:r>
          </a:p>
          <a:p>
            <a:pPr marL="349758" lvl="0" algn="l">
              <a:buFont typeface="Arial" charset="0"/>
              <a:buChar char="•"/>
            </a:pPr>
            <a:r>
              <a:rPr lang="zh-CN" altLang="zh-CN" sz="18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Externally Owned Accounts：以太坊意义上的 EOA，负责将以太坊交易转发给 Kakarot Core</a:t>
            </a:r>
          </a:p>
          <a:p>
            <a:pPr marL="349758" lvl="0" algn="l">
              <a:buFont typeface="Arial" charset="0"/>
              <a:buChar char="•"/>
            </a:pPr>
            <a:r>
              <a:rPr lang="zh-CN" altLang="zh-CN" sz="18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Account Registry: 存储以太坊账户和 Starknet 账户的对应关系。</a:t>
            </a:r>
          </a:p>
          <a:p>
            <a:pPr marL="349758" lvl="0" algn="l">
              <a:buFont typeface="Arial" charset="0"/>
              <a:buChar char="•"/>
            </a:pPr>
            <a:r>
              <a:rPr lang="zh-CN" altLang="zh-CN" sz="1800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Blockhash Registry：Blockhash 作为一个特殊的 Opcode，需要过去的区块数据，而 Kakarot 无法在链上直接获取到数据。该组件存储block_number -&gt; block_hash的映射关系，由管理员写入，提供给 Kakarot Core。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7955531" y="4783311"/>
            <a:ext cx="2935016" cy="184416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 b="1">
                <a:solidFill>
                  <a:srgbClr val="000000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Starknet 上兼容 EVM：Warp 与 kakarot 有什么差异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 algn="l"/>
            <a:r>
              <a:rPr lang="zh-CN" altLang="zh-CN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按照 Vitalik 定义的 zkEVM 类型而言，</a:t>
            </a:r>
            <a:endParaRPr/>
          </a:p>
          <a:p>
            <a:pPr lvl="0" algn="l"/>
            <a:r>
              <a:rPr lang="zh-CN" altLang="zh-CN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Warp 属于 Type-4，而 kakarot 当前属于 Type-2.5。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7038626" y="3320887"/>
            <a:ext cx="3723025" cy="274469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3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卡卡罗特团队</a:t>
            </a:r>
            <a:endParaRPr/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2840390" y="1883068"/>
            <a:ext cx="6511220" cy="438422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网址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/>
              <a:t>https://www.kakarot.org/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/>
              <a:t>kakarot </a:t>
            </a:r>
            <a:r>
              <a:rPr lang="zh-CN" altLang="zh-CN"/>
              <a:t>是什么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Kakarot zkEVM 是一种在 Cairo 中实现的 EVM，通过增强 EVM 的兼容性，扩展 Starknet 的生态系统。</a:t>
            </a:r>
            <a:endParaRPr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3803597" y="3364066"/>
            <a:ext cx="5261962" cy="29535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什么是</a:t>
            </a:r>
            <a:r>
              <a:rPr lang="en-US" altLang="en-US"/>
              <a:t> CairoVM</a:t>
            </a:r>
            <a:r>
              <a:rPr lang="zh-CN" altLang="zh-CN"/>
              <a:t>？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838264" y="1868848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Kakarot 建立在虚拟机 （VM） CairoVM 之上，是 Starknet 的基础架构。</a:t>
            </a:r>
            <a:endParaRPr/>
          </a:p>
          <a:p>
            <a:pPr lvl="0"/>
            <a:r>
              <a:rPr lang="zh-CN" altLang="zh-CN" b="1">
                <a:solidFill>
                  <a:srgbClr val="222222"/>
                </a:solidFill>
                <a:latin typeface="Arial"/>
                <a:ea typeface="Arial"/>
              </a:rPr>
              <a:t>CairoVM 的主要特点</a:t>
            </a:r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：</a:t>
            </a:r>
          </a:p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· 将执行表示为多项式（方程式）以实现可证明的执行；</a:t>
            </a:r>
          </a:p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· 允许使用 STARK 证明所有 Starknet 交易。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什么是</a:t>
            </a:r>
            <a:r>
              <a:rPr lang="en-US" altLang="en-US"/>
              <a:t> Cairo</a:t>
            </a:r>
            <a:r>
              <a:rPr lang="zh-CN" altLang="zh-CN"/>
              <a:t>？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图灵完备的</a:t>
            </a:r>
            <a:r>
              <a:rPr lang="en-US" altLang="en-US"/>
              <a:t> STARK </a:t>
            </a:r>
            <a:r>
              <a:rPr lang="zh-CN" altLang="zh-CN"/>
              <a:t>友好</a:t>
            </a:r>
            <a:r>
              <a:rPr lang="en-US" altLang="en-US"/>
              <a:t> CPU </a:t>
            </a:r>
            <a:r>
              <a:rPr lang="zh-CN" altLang="zh-CN"/>
              <a:t>架构：</a:t>
            </a:r>
            <a:r>
              <a:rPr lang="en-US" altLang="en-US"/>
              <a:t>
· </a:t>
            </a:r>
            <a:r>
              <a:rPr lang="zh-CN" altLang="zh-CN"/>
              <a:t>图灵完备：系统能够计算任何可能的计算</a:t>
            </a:r>
            <a:r>
              <a:rPr lang="en-US" altLang="en-US"/>
              <a:t>/</a:t>
            </a:r>
            <a:r>
              <a:rPr lang="zh-CN" altLang="zh-CN"/>
              <a:t>程序；</a:t>
            </a:r>
            <a:r>
              <a:rPr lang="en-US" altLang="en-US"/>
              <a:t>
· STARK </a:t>
            </a:r>
            <a:r>
              <a:rPr lang="zh-CN" altLang="zh-CN"/>
              <a:t>友好：</a:t>
            </a:r>
            <a:r>
              <a:rPr lang="en-US" altLang="en-US"/>
              <a:t>StarkWare </a:t>
            </a:r>
            <a:r>
              <a:rPr lang="zh-CN" altLang="zh-CN"/>
              <a:t>提供的证明系统。链下计算完整性由证明者证明，由链上验证者验证。</a:t>
            </a:r>
            <a:r>
              <a:rPr lang="en-US" altLang="en-US"/>
              <a:t>
Cairo </a:t>
            </a:r>
            <a:r>
              <a:rPr lang="zh-CN" altLang="zh-CN"/>
              <a:t>的工作原理
开发人员可以在</a:t>
            </a:r>
            <a:r>
              <a:rPr lang="en-US" altLang="en-US"/>
              <a:t> CairoVM </a:t>
            </a:r>
            <a:r>
              <a:rPr lang="zh-CN" altLang="zh-CN"/>
              <a:t>中使用</a:t>
            </a:r>
            <a:r>
              <a:rPr lang="en-US" altLang="en-US"/>
              <a:t> Cairo </a:t>
            </a:r>
            <a:r>
              <a:rPr lang="zh-CN" altLang="zh-CN"/>
              <a:t>编写程序，以高级语言描述要证明的陈述（</a:t>
            </a:r>
            <a:r>
              <a:rPr lang="en-US" altLang="en-US"/>
              <a:t>statement</a:t>
            </a:r>
            <a:r>
              <a:rPr lang="zh-CN" altLang="zh-CN"/>
              <a:t>）。这改善了开发人员的体验，因为他们可以利用零知识证明（</a:t>
            </a:r>
            <a:r>
              <a:rPr lang="en-US" altLang="en-US"/>
              <a:t>ZKP</a:t>
            </a:r>
            <a:r>
              <a:rPr lang="zh-CN" altLang="zh-CN"/>
              <a:t>）的可扩展性，而无需学习如何编写复杂的电路。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/>
              <a:t>Kakarot </a:t>
            </a:r>
            <a:r>
              <a:rPr lang="zh-CN" altLang="zh-CN"/>
              <a:t>架构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 b="1">
                <a:solidFill>
                  <a:srgbClr val="222222"/>
                </a:solidFill>
                <a:latin typeface="Arial"/>
                <a:ea typeface="Arial"/>
              </a:rPr>
              <a:t>Kakarot 建立在 CairoVM 之上并且是</a:t>
            </a:r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：</a:t>
            </a:r>
            <a:endParaRPr/>
          </a:p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· EVM 字节码解释器；</a:t>
            </a:r>
          </a:p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· 部署在 Starknet 上的 SC；</a:t>
            </a:r>
          </a:p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· 用 Cairo 编写。</a:t>
            </a:r>
          </a:p>
          <a:p>
            <a:pPr lvl="0"/>
            <a:r>
              <a:rPr lang="zh-CN" altLang="zh-CN" b="1">
                <a:solidFill>
                  <a:srgbClr val="222222"/>
                </a:solidFill>
                <a:latin typeface="Arial"/>
                <a:ea typeface="Arial"/>
              </a:rPr>
              <a:t>Kakarot 允许</a:t>
            </a:r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：</a:t>
            </a:r>
          </a:p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· 部署现有的 EVM SC。</a:t>
            </a:r>
          </a:p>
          <a:p>
            <a:pPr lvl="0"/>
            <a:r>
              <a:rPr lang="zh-CN" altLang="zh-CN" b="1">
                <a:solidFill>
                  <a:srgbClr val="222222"/>
                </a:solidFill>
                <a:latin typeface="Arial"/>
                <a:ea typeface="Arial"/>
              </a:rPr>
              <a:t>Kakarot 不是</a:t>
            </a:r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：</a:t>
            </a:r>
          </a:p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· 区块链；</a:t>
            </a:r>
          </a:p>
          <a:p>
            <a:pPr lvl="0"/>
            <a:r>
              <a:rPr lang="zh-CN" altLang="zh-CN">
                <a:solidFill>
                  <a:srgbClr val="222222"/>
                </a:solidFill>
                <a:latin typeface="Arial"/>
                <a:ea typeface="Arial"/>
              </a:rPr>
              <a:t>· 编译器：不将 Solidity 代码转换为 Cairo。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722940" y="341646"/>
            <a:ext cx="10976642" cy="677180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en-US"/>
              <a:t>Kakarot </a:t>
            </a:r>
            <a:r>
              <a:rPr lang="zh-CN" altLang="zh-CN"/>
              <a:t>路线图</a:t>
            </a:r>
            <a:r>
              <a:rPr lang="en-US" altLang="en-US"/>
              <a:t> |</a:t>
            </a:r>
            <a:endParaRPr/>
          </a:p>
          <a:p>
            <a:pPr lvl="0"/>
            <a:r>
              <a:rPr lang="en-US" altLang="en-US"/>
              <a:t> </a:t>
            </a:r>
            <a:r>
              <a:rPr lang="zh-CN" altLang="zh-CN"/>
              <a:t>第</a:t>
            </a:r>
            <a:r>
              <a:rPr lang="en-US" altLang="en-US"/>
              <a:t> 1 </a:t>
            </a:r>
            <a:r>
              <a:rPr lang="zh-CN" altLang="zh-CN"/>
              <a:t>阶段</a:t>
            </a:r>
            <a:r>
              <a:rPr lang="en-US" altLang="en-US"/>
              <a:t> | </a:t>
            </a:r>
            <a:r>
              <a:rPr lang="zh-CN" altLang="zh-CN"/>
              <a:t>将</a:t>
            </a:r>
            <a:r>
              <a:rPr lang="en-US" altLang="en-US"/>
              <a:t> EVM </a:t>
            </a:r>
            <a:r>
              <a:rPr lang="zh-CN" altLang="zh-CN"/>
              <a:t>引入</a:t>
            </a:r>
            <a:r>
              <a:rPr lang="en-US" altLang="en-US"/>
              <a:t> Starknet
</a:t>
            </a:r>
            <a:r>
              <a:rPr lang="zh-CN" altLang="zh-CN"/>
              <a:t>第</a:t>
            </a:r>
            <a:r>
              <a:rPr lang="en-US" altLang="en-US"/>
              <a:t> 2 </a:t>
            </a:r>
            <a:r>
              <a:rPr lang="zh-CN" altLang="zh-CN"/>
              <a:t>阶段</a:t>
            </a:r>
            <a:r>
              <a:rPr lang="en-US" altLang="en-US"/>
              <a:t> | L3 zkEVMs</a:t>
            </a:r>
          </a:p>
          <a:p>
            <a:pPr lvl="0"/>
            <a:r>
              <a:rPr lang="zh-CN" altLang="zh-CN"/>
              <a:t>第</a:t>
            </a:r>
            <a:r>
              <a:rPr lang="en-US" altLang="en-US"/>
              <a:t> 3 </a:t>
            </a:r>
            <a:r>
              <a:rPr lang="zh-CN" altLang="zh-CN"/>
              <a:t>阶段</a:t>
            </a:r>
            <a:r>
              <a:rPr lang="en-US" altLang="en-US"/>
              <a:t> | Type 1 zkEVM
</a:t>
            </a:r>
            <a:br>
              <a:rPr lang="en-US" altLang="en-US"/>
            </a:b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5641362" y="2737437"/>
            <a:ext cx="6377748" cy="358748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继续深入理解</a:t>
            </a:r>
            <a:r>
              <a:rPr lang="en-US" altLang="en-US"/>
              <a:t> Kakarot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/>
              <a:t>EVM</a:t>
            </a:r>
            <a:r>
              <a:rPr lang="en-US" altLang="en-US"/>
              <a:t> </a:t>
            </a:r>
            <a:r>
              <a:rPr lang="zh-CN" altLang="zh-CN"/>
              <a:t>与</a:t>
            </a:r>
            <a:r>
              <a:rPr lang="en-US" altLang="en-US"/>
              <a:t> </a:t>
            </a:r>
            <a:r>
              <a:rPr lang="en-US" altLang="en-US" b="1"/>
              <a:t>ZKEVM</a:t>
            </a:r>
            <a:endParaRPr/>
          </a:p>
          <a:p>
            <a:pPr lvl="0" algn="l"/>
            <a:r>
              <a:rPr lang="zh-CN" altLang="zh-CN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简单来讲，zkEVM 就是运用零知识证明 / 有效性证明技术的 EVM，让 </a:t>
            </a:r>
            <a:r>
              <a:rPr lang="en-US" altLang="en-US" b="1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EVM</a:t>
            </a:r>
            <a:r>
              <a:rPr lang="zh-CN" altLang="zh-CN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 的执行过程，可以通过零知识证明 / 有效性证明来更高效、低成本地验证，而不需要所有验证者都重新进行 EVM 的执行过程。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 b="1">
                <a:solidFill>
                  <a:srgbClr val="000000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为什么需要 zkEVM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 algn="l"/>
            <a:r>
              <a:rPr lang="zh-CN" altLang="zh-CN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由于 EVM 中部分设计对于生成零知识证明 / 有效性证明不友好，部分玩家选择了在底层使用对于零知识证明 / 有效性证明友好的指令集，例如 Starknet 的 Cairo Assembly 和 zkSync 的 Zinc Instruction。但是大家同时也都不愿放弃 EVM 庞大的用户生态，于是选择在上层兼容 EVM，是 3、4 类 zkEVM。还有部分玩家仍然坚持 EVM 传统指令集 Opcode，将精力放在为 Opcode 生成更高效的证明上，是 1、2 类 zkEVM。EVM 的庞大生态，是为二。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 b="1">
                <a:solidFill>
                  <a:srgbClr val="000000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Kakarot：虚拟机上的虚拟机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679717" y="1479844"/>
            <a:ext cx="10515600" cy="4351338"/>
          </a:xfrm>
          <a:prstGeom prst="rect">
            <a:avLst/>
          </a:prstGeom>
        </p:spPr>
        <p:txBody>
          <a:bodyPr/>
          <a:lstStyle/>
          <a:p>
            <a:pPr lvl="0" algn="l"/>
            <a:r>
              <a:rPr lang="zh-CN" altLang="zh-CN">
                <a:solidFill>
                  <a:srgbClr val="333333"/>
                </a:solidFill>
                <a:highlight>
                  <a:srgbClr val="FFFFFF"/>
                </a:highlight>
                <a:latin typeface="-apple-system"/>
                <a:ea typeface="-apple-system"/>
              </a:rPr>
              <a:t>Kakarot 是在 Starknet 上用 Cairo 语言实现的一个 EVM，以 Cairo 智能合约形式去模拟 EVM 中堆栈、内存、执行等内容。</a:t>
            </a:r>
            <a:endParaRPr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5815907" y="2699417"/>
            <a:ext cx="4868047" cy="39890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默认字体" panose="020F0302020204030204"/>
        <a:ea typeface=""/>
        <a:cs typeface=""/>
        <a:font script="Jpan" typeface="游ゴシック Light"/>
        <a:font script="Hang" typeface="맑은 고딕"/>
        <a:font script="Hans" typeface="默认字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默认字体" panose="020F0502020204030204"/>
        <a:ea typeface=""/>
        <a:cs typeface=""/>
        <a:font script="Jpan" typeface="游ゴシック"/>
        <a:font script="Hang" typeface="맑은 고딕"/>
        <a:font script="Hans" typeface="默认字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T137532</dc:creator>
  <cp:lastModifiedBy>T137532</cp:lastModifiedBy>
  <cp:revision>1</cp:revision>
  <dcterms:created xsi:type="dcterms:W3CDTF">2022-12-22T07:09:10Z</dcterms:created>
  <dcterms:modified xsi:type="dcterms:W3CDTF">2022-12-22T07:09:17Z</dcterms:modified>
</cp:coreProperties>
</file>